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2"/>
  </p:notesMasterIdLst>
  <p:sldIdLst>
    <p:sldId id="256" r:id="rId2"/>
    <p:sldId id="257" r:id="rId3"/>
    <p:sldId id="279" r:id="rId4"/>
    <p:sldId id="280" r:id="rId5"/>
    <p:sldId id="281"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299" r:id="rId20"/>
    <p:sldId id="356" r:id="rId21"/>
    <p:sldId id="365" r:id="rId22"/>
    <p:sldId id="274" r:id="rId23"/>
    <p:sldId id="275" r:id="rId24"/>
    <p:sldId id="277" r:id="rId25"/>
    <p:sldId id="278" r:id="rId26"/>
    <p:sldId id="358" r:id="rId27"/>
    <p:sldId id="366" r:id="rId28"/>
    <p:sldId id="368" r:id="rId29"/>
    <p:sldId id="282" r:id="rId30"/>
    <p:sldId id="361" r:id="rId31"/>
    <p:sldId id="362" r:id="rId32"/>
    <p:sldId id="364" r:id="rId33"/>
    <p:sldId id="283" r:id="rId34"/>
    <p:sldId id="357" r:id="rId35"/>
    <p:sldId id="352" r:id="rId36"/>
    <p:sldId id="300" r:id="rId37"/>
    <p:sldId id="301" r:id="rId38"/>
    <p:sldId id="302" r:id="rId39"/>
    <p:sldId id="303" r:id="rId40"/>
    <p:sldId id="304" r:id="rId41"/>
    <p:sldId id="305"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7" r:id="rId56"/>
    <p:sldId id="350"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6"/>
            <p14:sldId id="257"/>
            <p14:sldId id="279"/>
            <p14:sldId id="280"/>
            <p14:sldId id="281"/>
            <p14:sldId id="284"/>
            <p14:sldId id="285"/>
            <p14:sldId id="286"/>
            <p14:sldId id="287"/>
            <p14:sldId id="288"/>
            <p14:sldId id="289"/>
            <p14:sldId id="290"/>
            <p14:sldId id="291"/>
            <p14:sldId id="292"/>
            <p14:sldId id="293"/>
            <p14:sldId id="294"/>
            <p14:sldId id="295"/>
            <p14:sldId id="298"/>
            <p14:sldId id="299"/>
            <p14:sldId id="356"/>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94286"/>
  </p:normalViewPr>
  <p:slideViewPr>
    <p:cSldViewPr snapToGrid="0">
      <p:cViewPr varScale="1">
        <p:scale>
          <a:sx n="161" d="100"/>
          <a:sy n="161" d="100"/>
        </p:scale>
        <p:origin x="536" y="18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4947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322760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22</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23</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24</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25</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26</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28</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29</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33</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26b61026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26b61026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 to Cryptography</a:t>
            </a:r>
            <a:endParaRPr/>
          </a:p>
        </p:txBody>
      </p:sp>
      <p:sp>
        <p:nvSpPr>
          <p:cNvPr id="74" name="Google Shape;74;p17"/>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ITIS 6200/8200 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146430"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dirty="0"/>
              <a:t>Don’t use security through obscurity. Assume the attacker knows the system.</a:t>
            </a:r>
            <a:endParaRPr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Schemes provide confidentiality by </a:t>
            </a:r>
            <a:r>
              <a:rPr lang="en" b="1"/>
              <a:t>encrypting</a:t>
            </a:r>
            <a:r>
              <a:rPr lang="en"/>
              <a:t> messages</a:t>
            </a:r>
            <a:endParaRPr/>
          </a:p>
          <a:p>
            <a:pPr marL="914400" lvl="1" indent="-317500" algn="l" rtl="0">
              <a:spcBef>
                <a:spcPts val="0"/>
              </a:spcBef>
              <a:spcAft>
                <a:spcPts val="0"/>
              </a:spcAft>
              <a:buSzPts val="1400"/>
              <a:buChar char="○"/>
            </a:pPr>
            <a:r>
              <a:rPr lang="en"/>
              <a:t>Alice uses the key to </a:t>
            </a:r>
            <a:r>
              <a:rPr lang="en" b="1"/>
              <a:t>encrypt </a:t>
            </a:r>
            <a:r>
              <a:rPr lang="en"/>
              <a:t>the message: Change the message into a scrambled form</a:t>
            </a:r>
            <a:endParaRPr/>
          </a:p>
          <a:p>
            <a:pPr marL="914400" lvl="1" indent="-317500" algn="l" rtl="0">
              <a:spcBef>
                <a:spcPts val="0"/>
              </a:spcBef>
              <a:spcAft>
                <a:spcPts val="0"/>
              </a:spcAft>
              <a:buSzPts val="1400"/>
              <a:buChar char="○"/>
            </a:pPr>
            <a:r>
              <a:rPr lang="en"/>
              <a:t>Alice sends the encrypted message over the insecure channel</a:t>
            </a:r>
            <a:endParaRPr/>
          </a:p>
          <a:p>
            <a:pPr marL="914400" lvl="1" indent="-317500" algn="l" rtl="0">
              <a:spcBef>
                <a:spcPts val="0"/>
              </a:spcBef>
              <a:spcAft>
                <a:spcPts val="0"/>
              </a:spcAft>
              <a:buSzPts val="1400"/>
              <a:buChar char="○"/>
            </a:pPr>
            <a:r>
              <a:rPr lang="en"/>
              <a:t>Eve sees the encrypted message, but cannot figure out the original message without the key</a:t>
            </a:r>
            <a:endParaRPr/>
          </a:p>
          <a:p>
            <a:pPr marL="914400" lvl="1" indent="-317500" algn="l" rtl="0">
              <a:spcBef>
                <a:spcPts val="0"/>
              </a:spcBef>
              <a:spcAft>
                <a:spcPts val="0"/>
              </a:spcAft>
              <a:buSzPts val="1400"/>
              <a:buChar char="○"/>
            </a:pPr>
            <a:r>
              <a:rPr lang="en"/>
              <a:t>Bob receives the encrypted message and uses the key to </a:t>
            </a:r>
            <a:r>
              <a:rPr lang="en" b="1"/>
              <a:t>decrypt</a:t>
            </a:r>
            <a:r>
              <a:rPr lang="en"/>
              <a:t> the message back into its original form</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3795562832"/>
              </p:ext>
            </p:extLst>
          </p:nvPr>
        </p:nvGraphicFramePr>
        <p:xfrm>
          <a:off x="311700" y="1310650"/>
          <a:ext cx="8520600" cy="238752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with chaining modes (e.g. AES-CBC)</a:t>
                      </a:r>
                    </a:p>
                    <a:p>
                      <a:pPr marL="457200" lvl="0" indent="-330200" algn="l" rtl="0">
                        <a:spcBef>
                          <a:spcPts val="0"/>
                        </a:spcBef>
                        <a:spcAft>
                          <a:spcPts val="0"/>
                        </a:spcAft>
                        <a:buClr>
                          <a:srgbClr val="000000"/>
                        </a:buClr>
                        <a:buSzPts val="1600"/>
                        <a:buChar char="●"/>
                      </a:pPr>
                      <a:r>
                        <a:rPr lang="en-US" sz="1600" b="0" i="0" u="none" strike="noStrike" cap="none" dirty="0">
                          <a:solidFill>
                            <a:srgbClr val="000000"/>
                          </a:solidFill>
                          <a:latin typeface="Arial"/>
                          <a:cs typeface="Arial"/>
                          <a:sym typeface="Arial"/>
                        </a:rPr>
                        <a:t>Stream ciphers</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Modern Cryptography	</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Modern cryptography is based heavily on mathematics</a:t>
            </a:r>
          </a:p>
          <a:p>
            <a:pPr eaLnBrk="1" hangingPunct="1">
              <a:lnSpc>
                <a:spcPct val="114000"/>
              </a:lnSpc>
            </a:pPr>
            <a:r>
              <a:rPr lang="en-US" altLang="en-US" sz="2400" dirty="0"/>
              <a:t>The math is hard</a:t>
            </a:r>
          </a:p>
          <a:p>
            <a:pPr eaLnBrk="1" hangingPunct="1">
              <a:lnSpc>
                <a:spcPct val="114000"/>
              </a:lnSpc>
            </a:pPr>
            <a:r>
              <a:rPr lang="en-US" altLang="en-US" sz="2400" dirty="0"/>
              <a:t>We won’t cover all the details in this class</a:t>
            </a:r>
          </a:p>
          <a:p>
            <a:pPr lvl="1">
              <a:lnSpc>
                <a:spcPct val="114000"/>
              </a:lnSpc>
            </a:pPr>
            <a:r>
              <a:rPr lang="en-US" altLang="en-US" sz="2000" dirty="0"/>
              <a:t>Wikipedia is an excellent resource </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4918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22</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23</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24</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25</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26</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27</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28</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29</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Introduction to Cryptography</a:t>
            </a:r>
            <a:endParaRPr sz="2000" dirty="0"/>
          </a:p>
          <a:p>
            <a:pPr marL="914400" lvl="1" indent="-317500" algn="l" rtl="0">
              <a:spcBef>
                <a:spcPts val="0"/>
              </a:spcBef>
              <a:spcAft>
                <a:spcPts val="0"/>
              </a:spcAft>
              <a:buSzPts val="1400"/>
              <a:buChar char="○"/>
            </a:pPr>
            <a:r>
              <a:rPr lang="en" sz="1800" dirty="0"/>
              <a:t>What is cryptography?</a:t>
            </a:r>
            <a:endParaRPr sz="1800" dirty="0"/>
          </a:p>
          <a:p>
            <a:pPr marL="914400" lvl="1" indent="-317500" algn="l" rtl="0">
              <a:spcBef>
                <a:spcPts val="0"/>
              </a:spcBef>
              <a:spcAft>
                <a:spcPts val="0"/>
              </a:spcAft>
              <a:buSzPts val="1400"/>
              <a:buChar char="○"/>
            </a:pPr>
            <a:r>
              <a:rPr lang="en" sz="1800" dirty="0"/>
              <a:t>Definitions</a:t>
            </a:r>
            <a:endParaRPr sz="1800" dirty="0"/>
          </a:p>
          <a:p>
            <a:pPr lvl="1"/>
            <a:r>
              <a:rPr lang="en" sz="1800" dirty="0"/>
              <a:t>Building blocks of cryptography</a:t>
            </a:r>
          </a:p>
          <a:p>
            <a:pPr lvl="1"/>
            <a:r>
              <a:rPr lang="en-US" sz="18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30</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31</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32</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33</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34</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453919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cryptography?</a:t>
            </a:r>
            <a:endParaRPr/>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Older definition: The study of secure communication over insecure channels</a:t>
            </a:r>
            <a:endParaRPr dirty="0"/>
          </a:p>
          <a:p>
            <a:pPr marL="457200" lvl="0" indent="-342900" algn="l" rtl="0">
              <a:spcBef>
                <a:spcPts val="0"/>
              </a:spcBef>
              <a:spcAft>
                <a:spcPts val="0"/>
              </a:spcAft>
              <a:buSzPts val="1800"/>
              <a:buChar char="●"/>
            </a:pPr>
            <a:r>
              <a:rPr lang="en" dirty="0"/>
              <a:t>Newer definition: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dirty="0"/>
              <a:t>Not just </a:t>
            </a:r>
            <a:r>
              <a:rPr lang="en" i="1" dirty="0"/>
              <a:t>confidentiality</a:t>
            </a:r>
            <a:r>
              <a:rPr lang="en" dirty="0"/>
              <a:t> but also </a:t>
            </a:r>
            <a:r>
              <a:rPr lang="en" i="1" dirty="0"/>
              <a:t>integrity</a:t>
            </a:r>
            <a:r>
              <a:rPr lang="en" dirty="0"/>
              <a:t> and </a:t>
            </a:r>
            <a:r>
              <a:rPr lang="en" i="1" dirty="0"/>
              <a:t>authenticity</a:t>
            </a:r>
            <a:r>
              <a:rPr lang="en" dirty="0"/>
              <a:t> (we’ll see these definitions today)</a:t>
            </a:r>
            <a:endParaRPr dirty="0"/>
          </a:p>
          <a:p>
            <a:pPr marL="457200" lvl="0" indent="-342900" algn="l" rtl="0">
              <a:spcBef>
                <a:spcPts val="0"/>
              </a:spcBef>
              <a:spcAft>
                <a:spcPts val="0"/>
              </a:spcAft>
              <a:buSzPts val="1800"/>
              <a:buChar char="●"/>
            </a:pPr>
            <a:r>
              <a:rPr lang="en" dirty="0"/>
              <a:t>Modern cryptography involves a lot of math</a:t>
            </a: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Definitions</a:t>
            </a:r>
            <a:endParaRPr/>
          </a:p>
        </p:txBody>
      </p:sp>
      <p:sp>
        <p:nvSpPr>
          <p:cNvPr id="351" name="Google Shape;35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500" y="1170625"/>
            <a:ext cx="8520600" cy="217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914400" lvl="1" indent="-317500" algn="l" rtl="0">
              <a:spcBef>
                <a:spcPts val="0"/>
              </a:spcBef>
              <a:spcAft>
                <a:spcPts val="0"/>
              </a:spcAft>
              <a:buSzPts val="1400"/>
              <a:buChar char="○"/>
            </a:pPr>
            <a:r>
              <a:rPr lang="en" sz="1600" dirty="0"/>
              <a:t>Carol and Dave can also join the party later</a:t>
            </a:r>
            <a:endParaRPr sz="16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cryptography, there are three main properties that we want on our data</a:t>
            </a:r>
            <a:endParaRPr/>
          </a:p>
          <a:p>
            <a:pPr marL="457200" lvl="0" indent="-342900" algn="l" rtl="0">
              <a:spcBef>
                <a:spcPts val="0"/>
              </a:spcBef>
              <a:spcAft>
                <a:spcPts val="0"/>
              </a:spcAft>
              <a:buSzPts val="1800"/>
              <a:buChar char="●"/>
            </a:pPr>
            <a:r>
              <a:rPr lang="en" b="1"/>
              <a:t>Confidentiality</a:t>
            </a:r>
            <a:r>
              <a:rPr lang="en"/>
              <a:t>: An adversary cannot </a:t>
            </a:r>
            <a:r>
              <a:rPr lang="en" i="1"/>
              <a:t>read</a:t>
            </a:r>
            <a:r>
              <a:rPr lang="en"/>
              <a:t> our messages.</a:t>
            </a:r>
            <a:endParaRPr/>
          </a:p>
          <a:p>
            <a:pPr marL="457200" lvl="0" indent="-342900" algn="l" rtl="0">
              <a:spcBef>
                <a:spcPts val="0"/>
              </a:spcBef>
              <a:spcAft>
                <a:spcPts val="0"/>
              </a:spcAft>
              <a:buSzPts val="1800"/>
              <a:buChar char="●"/>
            </a:pPr>
            <a:r>
              <a:rPr lang="en" b="1"/>
              <a:t>Integrity</a:t>
            </a:r>
            <a:r>
              <a:rPr lang="en"/>
              <a:t>: An adversary cannot </a:t>
            </a:r>
            <a:r>
              <a:rPr lang="en" i="1"/>
              <a:t>change</a:t>
            </a:r>
            <a:r>
              <a:rPr lang="en"/>
              <a:t> our messages without being detected.</a:t>
            </a:r>
            <a:endParaRPr/>
          </a:p>
          <a:p>
            <a:pPr marL="457200" lvl="0" indent="-342900" algn="l" rtl="0">
              <a:spcBef>
                <a:spcPts val="0"/>
              </a:spcBef>
              <a:spcAft>
                <a:spcPts val="0"/>
              </a:spcAft>
              <a:buSzPts val="1800"/>
              <a:buChar char="●"/>
            </a:pPr>
            <a:r>
              <a:rPr lang="en" b="1"/>
              <a:t>Authenticity</a:t>
            </a:r>
            <a:r>
              <a:rPr lang="en"/>
              <a:t>: I can prove that this message came from the person who claims to have written it.</a:t>
            </a:r>
            <a:endParaRPr/>
          </a:p>
          <a:p>
            <a:pPr marL="914400" lvl="1" indent="-317500" algn="l" rtl="0">
              <a:spcBef>
                <a:spcPts val="0"/>
              </a:spcBef>
              <a:spcAft>
                <a:spcPts val="0"/>
              </a:spcAft>
              <a:buSzPts val="1400"/>
              <a:buChar char="○"/>
            </a:pPr>
            <a:r>
              <a:rPr lang="en"/>
              <a:t>Integrity and authenticity are closely related properties…</a:t>
            </a:r>
            <a:endParaRPr/>
          </a:p>
          <a:p>
            <a:pPr marL="1371600" lvl="2" indent="-317500" algn="l" rtl="0">
              <a:spcBef>
                <a:spcPts val="0"/>
              </a:spcBef>
              <a:spcAft>
                <a:spcPts val="0"/>
              </a:spcAft>
              <a:buSzPts val="1400"/>
              <a:buChar char="■"/>
            </a:pPr>
            <a:r>
              <a:rPr lang="en"/>
              <a:t>Before I can prove that a message came from a certain person, I have to prove that the message wasn’t changed!</a:t>
            </a:r>
            <a:endParaRPr/>
          </a:p>
          <a:p>
            <a:pPr marL="914400" lvl="1" indent="-317500" algn="l" rtl="0">
              <a:spcBef>
                <a:spcPts val="0"/>
              </a:spcBef>
              <a:spcAft>
                <a:spcPts val="0"/>
              </a:spcAft>
              <a:buSzPts val="1400"/>
              <a:buChar char="○"/>
            </a:pPr>
            <a:r>
              <a:rPr lang="en"/>
              <a:t>… but they’re not identical properties</a:t>
            </a:r>
            <a:endParaRPr/>
          </a:p>
          <a:p>
            <a:pPr marL="1371600" lvl="2" indent="-317500" algn="l" rtl="0">
              <a:spcBef>
                <a:spcPts val="0"/>
              </a:spcBef>
              <a:spcAft>
                <a:spcPts val="0"/>
              </a:spcAft>
              <a:buSzPts val="1400"/>
              <a:buChar char="■"/>
            </a:pPr>
            <a:r>
              <a:rPr lang="en"/>
              <a:t>Later we’ll see some edge cases</a:t>
            </a:r>
            <a:endParaRPr/>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1288</TotalTime>
  <Words>5359</Words>
  <Application>Microsoft Macintosh PowerPoint</Application>
  <PresentationFormat>On-screen Show (16:9)</PresentationFormat>
  <Paragraphs>1044</Paragraphs>
  <Slides>70</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Courier New</vt:lpstr>
      <vt:lpstr>CS 161</vt:lpstr>
      <vt:lpstr>Intro to Cryptography</vt:lpstr>
      <vt:lpstr>Announcements</vt:lpstr>
      <vt:lpstr>Today’s Cunning Plan: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Building Blocks of Cryptography</vt:lpstr>
      <vt:lpstr>Cryptography Roadmap</vt:lpstr>
      <vt:lpstr>Modern Cryptography </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26</cp:revision>
  <dcterms:modified xsi:type="dcterms:W3CDTF">2023-08-22T00:45:46Z</dcterms:modified>
</cp:coreProperties>
</file>